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aleway"/>
      <p:regular r:id="rId21"/>
      <p:bold r:id="rId22"/>
      <p:italic r:id="rId23"/>
      <p:boldItalic r:id="rId24"/>
    </p:embeddedFont>
    <p:embeddedFont>
      <p:font typeface="Montserrat"/>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3d83412b05_0_2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3d83412b05_0_2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3d83412b05_0_2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3d83412b05_0_2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3d83412b05_0_2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3d83412b05_0_2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3d83412b05_0_2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3d83412b05_0_2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3d83412b05_0_2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3d83412b05_0_2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3d83412b05_0_2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3d83412b05_0_2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3d83412b05_0_2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3d83412b05_0_2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3d83412b05_0_2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3d83412b05_0_2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3d83412b05_0_2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3d83412b05_0_2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3d83412b05_0_2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3d83412b05_0_2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3d83412b05_0_2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3d83412b05_0_2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3d83412b05_0_2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3d83412b05_0_2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3d83412b05_0_2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3d83412b05_0_2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3d83412b05_0_2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3d83412b05_0_2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3d83412b05_0_2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3d83412b05_0_2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jpg"/><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jpg"/><Relationship Id="rId4"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leetcode.com/problems/the-maze/" TargetMode="External"/><Relationship Id="rId4" Type="http://schemas.openxmlformats.org/officeDocument/2006/relationships/hyperlink" Target="https://github.com/grandyang/leetcode/issues/490" TargetMode="External"/><Relationship Id="rId5" Type="http://schemas.openxmlformats.org/officeDocument/2006/relationships/hyperlink" Target="https://www.geeksforgeeks.org/depth-first-search-or-dfs-for-a-graph/" TargetMode="External"/><Relationship Id="rId6" Type="http://schemas.openxmlformats.org/officeDocument/2006/relationships/hyperlink" Target="https://www.youtube.com/watch?v=e_75Z90j0IM" TargetMode="External"/><Relationship Id="rId7" Type="http://schemas.openxmlformats.org/officeDocument/2006/relationships/hyperlink" Target="https://www.youtube.com/watch?v=W9F8fDQj7O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Maze Project</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Suxi Li</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latin typeface="Raleway"/>
                <a:ea typeface="Raleway"/>
                <a:cs typeface="Raleway"/>
                <a:sym typeface="Raleway"/>
              </a:rPr>
              <a:t>Test 1:</a:t>
            </a:r>
            <a:endParaRPr/>
          </a:p>
        </p:txBody>
      </p:sp>
      <p:sp>
        <p:nvSpPr>
          <p:cNvPr id="192" name="Google Shape;192;p22"/>
          <p:cNvSpPr txBox="1"/>
          <p:nvPr>
            <p:ph idx="1" type="body"/>
          </p:nvPr>
        </p:nvSpPr>
        <p:spPr>
          <a:xfrm>
            <a:off x="4332175" y="1512800"/>
            <a:ext cx="4004100" cy="29661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b="1" lang="en" sz="1935"/>
              <a:t>Input: </a:t>
            </a:r>
            <a:endParaRPr b="1" sz="1935"/>
          </a:p>
          <a:p>
            <a:pPr indent="0" lvl="0" marL="0" rtl="0" algn="l">
              <a:spcBef>
                <a:spcPts val="1200"/>
              </a:spcBef>
              <a:spcAft>
                <a:spcPts val="0"/>
              </a:spcAft>
              <a:buNone/>
            </a:pPr>
            <a:r>
              <a:rPr lang="en" sz="1700"/>
              <a:t>maze</a:t>
            </a:r>
            <a:r>
              <a:rPr lang="en" sz="1700"/>
              <a:t>=</a:t>
            </a:r>
            <a:r>
              <a:rPr lang="en" sz="1700"/>
              <a:t>[[0,0,1,0,0],[0,0,0,0,0],[0,0,0,1,0],[1,1,0,1,1],[0,0,0,0,0]], start = [0,4], destination = [4,4]</a:t>
            </a:r>
            <a:endParaRPr sz="1700"/>
          </a:p>
          <a:p>
            <a:pPr indent="0" lvl="0" marL="0" marR="139700" rtl="0" algn="l">
              <a:lnSpc>
                <a:spcPct val="160000"/>
              </a:lnSpc>
              <a:spcBef>
                <a:spcPts val="1200"/>
              </a:spcBef>
              <a:spcAft>
                <a:spcPts val="0"/>
              </a:spcAft>
              <a:buNone/>
            </a:pPr>
            <a:r>
              <a:rPr lang="en" sz="1700"/>
              <a:t>Explanation: One possible way is : left -&gt; down -&gt; left -&gt; down -&gt; right -&gt; down -&gt; right.</a:t>
            </a:r>
            <a:endParaRPr sz="1700"/>
          </a:p>
          <a:p>
            <a:pPr indent="0" lvl="0" marL="0" marR="139700" rtl="0" algn="l">
              <a:lnSpc>
                <a:spcPct val="160000"/>
              </a:lnSpc>
              <a:spcBef>
                <a:spcPts val="1000"/>
              </a:spcBef>
              <a:spcAft>
                <a:spcPts val="0"/>
              </a:spcAft>
              <a:buNone/>
            </a:pPr>
            <a:r>
              <a:rPr lang="en" sz="1700"/>
              <a:t>Output:</a:t>
            </a:r>
            <a:endParaRPr sz="1700"/>
          </a:p>
          <a:p>
            <a:pPr indent="0" lvl="0" marL="0" marR="139700" rtl="0" algn="l">
              <a:lnSpc>
                <a:spcPct val="160000"/>
              </a:lnSpc>
              <a:spcBef>
                <a:spcPts val="1000"/>
              </a:spcBef>
              <a:spcAft>
                <a:spcPts val="0"/>
              </a:spcAft>
              <a:buNone/>
            </a:pPr>
            <a:r>
              <a:t/>
            </a:r>
            <a:endParaRPr sz="1700"/>
          </a:p>
          <a:p>
            <a:pPr indent="0" lvl="0" marL="0" rtl="0" algn="l">
              <a:spcBef>
                <a:spcPts val="1000"/>
              </a:spcBef>
              <a:spcAft>
                <a:spcPts val="1200"/>
              </a:spcAft>
              <a:buNone/>
            </a:pPr>
            <a:r>
              <a:t/>
            </a:r>
            <a:endParaRPr/>
          </a:p>
        </p:txBody>
      </p:sp>
      <p:pic>
        <p:nvPicPr>
          <p:cNvPr id="193" name="Google Shape;193;p22"/>
          <p:cNvPicPr preferRelativeResize="0"/>
          <p:nvPr/>
        </p:nvPicPr>
        <p:blipFill>
          <a:blip r:embed="rId3">
            <a:alphaModFix/>
          </a:blip>
          <a:stretch>
            <a:fillRect/>
          </a:stretch>
        </p:blipFill>
        <p:spPr>
          <a:xfrm>
            <a:off x="534400" y="1355712"/>
            <a:ext cx="3188175" cy="3182474"/>
          </a:xfrm>
          <a:prstGeom prst="rect">
            <a:avLst/>
          </a:prstGeom>
          <a:noFill/>
          <a:ln>
            <a:noFill/>
          </a:ln>
        </p:spPr>
      </p:pic>
      <p:pic>
        <p:nvPicPr>
          <p:cNvPr id="194" name="Google Shape;194;p22"/>
          <p:cNvPicPr preferRelativeResize="0"/>
          <p:nvPr/>
        </p:nvPicPr>
        <p:blipFill>
          <a:blip r:embed="rId4">
            <a:alphaModFix/>
          </a:blip>
          <a:stretch>
            <a:fillRect/>
          </a:stretch>
        </p:blipFill>
        <p:spPr>
          <a:xfrm>
            <a:off x="4043075" y="3652075"/>
            <a:ext cx="4953000" cy="1254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latin typeface="Raleway"/>
                <a:ea typeface="Raleway"/>
                <a:cs typeface="Raleway"/>
                <a:sym typeface="Raleway"/>
              </a:rPr>
              <a:t>Test 2:</a:t>
            </a:r>
            <a:endParaRPr/>
          </a:p>
        </p:txBody>
      </p:sp>
      <p:sp>
        <p:nvSpPr>
          <p:cNvPr id="200" name="Google Shape;200;p23"/>
          <p:cNvSpPr txBox="1"/>
          <p:nvPr>
            <p:ph idx="1" type="body"/>
          </p:nvPr>
        </p:nvSpPr>
        <p:spPr>
          <a:xfrm>
            <a:off x="4332175" y="1208000"/>
            <a:ext cx="4004100" cy="2966100"/>
          </a:xfrm>
          <a:prstGeom prst="rect">
            <a:avLst/>
          </a:prstGeom>
        </p:spPr>
        <p:txBody>
          <a:bodyPr anchorCtr="0" anchor="t" bIns="91425" lIns="91425" spcFirstLastPara="1" rIns="91425" wrap="square" tIns="91425">
            <a:normAutofit fontScale="62500"/>
          </a:bodyPr>
          <a:lstStyle/>
          <a:p>
            <a:pPr indent="0" lvl="0" marL="0" rtl="0" algn="l">
              <a:spcBef>
                <a:spcPts val="0"/>
              </a:spcBef>
              <a:spcAft>
                <a:spcPts val="0"/>
              </a:spcAft>
              <a:buNone/>
            </a:pPr>
            <a:r>
              <a:rPr b="1" lang="en" sz="1935"/>
              <a:t>Input: </a:t>
            </a:r>
            <a:endParaRPr b="1" sz="1935"/>
          </a:p>
          <a:p>
            <a:pPr indent="0" lvl="0" marL="0" rtl="0" algn="l">
              <a:spcBef>
                <a:spcPts val="1200"/>
              </a:spcBef>
              <a:spcAft>
                <a:spcPts val="0"/>
              </a:spcAft>
              <a:buNone/>
            </a:pPr>
            <a:r>
              <a:rPr lang="en" sz="1700"/>
              <a:t>maze = [[0,0,1,0,0],[0,0,0,0,0],[0,0,0,1,0],[1,1,0,1,1],[0,0,0,0,0]], start = [0,4], destination = [3,2]</a:t>
            </a:r>
            <a:endParaRPr sz="1000">
              <a:solidFill>
                <a:srgbClr val="263238"/>
              </a:solidFill>
              <a:highlight>
                <a:srgbClr val="F7F9FA"/>
              </a:highlight>
              <a:latin typeface="Courier New"/>
              <a:ea typeface="Courier New"/>
              <a:cs typeface="Courier New"/>
              <a:sym typeface="Courier New"/>
            </a:endParaRPr>
          </a:p>
          <a:p>
            <a:pPr indent="0" lvl="0" marL="0" marR="139700" rtl="0" algn="l">
              <a:lnSpc>
                <a:spcPct val="160000"/>
              </a:lnSpc>
              <a:spcBef>
                <a:spcPts val="1200"/>
              </a:spcBef>
              <a:spcAft>
                <a:spcPts val="0"/>
              </a:spcAft>
              <a:buNone/>
            </a:pPr>
            <a:r>
              <a:rPr lang="en" sz="1700"/>
              <a:t>Explanation: There is no way for the ball to stop at the destination. Notice that you can pass through the destination but you cannot stop there.</a:t>
            </a:r>
            <a:endParaRPr sz="1700"/>
          </a:p>
          <a:p>
            <a:pPr indent="0" lvl="0" marL="0" marR="139700" rtl="0" algn="l">
              <a:lnSpc>
                <a:spcPct val="160000"/>
              </a:lnSpc>
              <a:spcBef>
                <a:spcPts val="1000"/>
              </a:spcBef>
              <a:spcAft>
                <a:spcPts val="0"/>
              </a:spcAft>
              <a:buNone/>
            </a:pPr>
            <a:r>
              <a:rPr lang="en" sz="1700"/>
              <a:t>Output:</a:t>
            </a:r>
            <a:endParaRPr sz="1700"/>
          </a:p>
          <a:p>
            <a:pPr indent="0" lvl="0" marL="0" marR="139700" rtl="0" algn="l">
              <a:lnSpc>
                <a:spcPct val="160000"/>
              </a:lnSpc>
              <a:spcBef>
                <a:spcPts val="1000"/>
              </a:spcBef>
              <a:spcAft>
                <a:spcPts val="0"/>
              </a:spcAft>
              <a:buNone/>
            </a:pPr>
            <a:r>
              <a:t/>
            </a:r>
            <a:endParaRPr sz="1700"/>
          </a:p>
          <a:p>
            <a:pPr indent="0" lvl="0" marL="0" rtl="0" algn="l">
              <a:spcBef>
                <a:spcPts val="1000"/>
              </a:spcBef>
              <a:spcAft>
                <a:spcPts val="1200"/>
              </a:spcAft>
              <a:buNone/>
            </a:pPr>
            <a:r>
              <a:t/>
            </a:r>
            <a:endParaRPr/>
          </a:p>
        </p:txBody>
      </p:sp>
      <p:pic>
        <p:nvPicPr>
          <p:cNvPr id="201" name="Google Shape;201;p23"/>
          <p:cNvPicPr preferRelativeResize="0"/>
          <p:nvPr/>
        </p:nvPicPr>
        <p:blipFill>
          <a:blip r:embed="rId3">
            <a:alphaModFix/>
          </a:blip>
          <a:stretch>
            <a:fillRect/>
          </a:stretch>
        </p:blipFill>
        <p:spPr>
          <a:xfrm>
            <a:off x="457200" y="1231650"/>
            <a:ext cx="3518284" cy="3530849"/>
          </a:xfrm>
          <a:prstGeom prst="rect">
            <a:avLst/>
          </a:prstGeom>
          <a:noFill/>
          <a:ln>
            <a:noFill/>
          </a:ln>
        </p:spPr>
      </p:pic>
      <p:pic>
        <p:nvPicPr>
          <p:cNvPr id="202" name="Google Shape;202;p23"/>
          <p:cNvPicPr preferRelativeResize="0"/>
          <p:nvPr/>
        </p:nvPicPr>
        <p:blipFill>
          <a:blip r:embed="rId4">
            <a:alphaModFix/>
          </a:blip>
          <a:stretch>
            <a:fillRect/>
          </a:stretch>
        </p:blipFill>
        <p:spPr>
          <a:xfrm>
            <a:off x="4123775" y="3319050"/>
            <a:ext cx="5277976" cy="1796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latin typeface="Raleway"/>
                <a:ea typeface="Raleway"/>
                <a:cs typeface="Raleway"/>
                <a:sym typeface="Raleway"/>
              </a:rPr>
              <a:t>Test 3:</a:t>
            </a:r>
            <a:endParaRPr/>
          </a:p>
        </p:txBody>
      </p:sp>
      <p:sp>
        <p:nvSpPr>
          <p:cNvPr id="208" name="Google Shape;208;p24"/>
          <p:cNvSpPr txBox="1"/>
          <p:nvPr>
            <p:ph idx="1" type="body"/>
          </p:nvPr>
        </p:nvSpPr>
        <p:spPr>
          <a:xfrm>
            <a:off x="1082450" y="997325"/>
            <a:ext cx="4004100" cy="2966100"/>
          </a:xfrm>
          <a:prstGeom prst="rect">
            <a:avLst/>
          </a:prstGeom>
        </p:spPr>
        <p:txBody>
          <a:bodyPr anchorCtr="0" anchor="t" bIns="91425" lIns="91425" spcFirstLastPara="1" rIns="91425" wrap="square" tIns="91425">
            <a:normAutofit fontScale="32500" lnSpcReduction="20000"/>
          </a:bodyPr>
          <a:lstStyle/>
          <a:p>
            <a:pPr indent="0" lvl="0" marL="0" rtl="0" algn="l">
              <a:spcBef>
                <a:spcPts val="0"/>
              </a:spcBef>
              <a:spcAft>
                <a:spcPts val="0"/>
              </a:spcAft>
              <a:buNone/>
            </a:pPr>
            <a:r>
              <a:rPr b="1" lang="en" sz="3500"/>
              <a:t>Input: </a:t>
            </a:r>
            <a:endParaRPr b="1" sz="3500"/>
          </a:p>
          <a:p>
            <a:pPr indent="0" lvl="0" marL="0" rtl="0" algn="l">
              <a:spcBef>
                <a:spcPts val="1200"/>
              </a:spcBef>
              <a:spcAft>
                <a:spcPts val="0"/>
              </a:spcAft>
              <a:buNone/>
            </a:pPr>
            <a:r>
              <a:rPr lang="en" sz="3500"/>
              <a:t>maze = [[0,0,0,0,0],[1,1,0,0,1],[0,0,0,0,0],[0,1,0,0,1],[0,1,0,0,0]], start = [4,3], destination = [0,1]</a:t>
            </a:r>
            <a:endParaRPr sz="3500">
              <a:solidFill>
                <a:srgbClr val="263238"/>
              </a:solidFill>
              <a:highlight>
                <a:srgbClr val="F7F9FA"/>
              </a:highlight>
              <a:latin typeface="Courier New"/>
              <a:ea typeface="Courier New"/>
              <a:cs typeface="Courier New"/>
              <a:sym typeface="Courier New"/>
            </a:endParaRPr>
          </a:p>
          <a:p>
            <a:pPr indent="0" lvl="0" marL="0" rtl="0" algn="l">
              <a:spcBef>
                <a:spcPts val="1200"/>
              </a:spcBef>
              <a:spcAft>
                <a:spcPts val="0"/>
              </a:spcAft>
              <a:buNone/>
            </a:pPr>
            <a:r>
              <a:t/>
            </a:r>
            <a:endParaRPr sz="3500"/>
          </a:p>
          <a:p>
            <a:pPr indent="0" lvl="0" marL="0" marR="139700" rtl="0" algn="l">
              <a:lnSpc>
                <a:spcPct val="160000"/>
              </a:lnSpc>
              <a:spcBef>
                <a:spcPts val="1200"/>
              </a:spcBef>
              <a:spcAft>
                <a:spcPts val="0"/>
              </a:spcAft>
              <a:buNone/>
            </a:pPr>
            <a:r>
              <a:rPr lang="en" sz="3500"/>
              <a:t>Explanation: </a:t>
            </a:r>
            <a:r>
              <a:rPr lang="en" sz="3500"/>
              <a:t>There is no way for the ball to stop at the destination. Notice that you can pass through the destination but you cannot stop there.</a:t>
            </a:r>
            <a:endParaRPr sz="3500"/>
          </a:p>
          <a:p>
            <a:pPr indent="0" lvl="0" marL="0" marR="139700" rtl="0" algn="l">
              <a:lnSpc>
                <a:spcPct val="160000"/>
              </a:lnSpc>
              <a:spcBef>
                <a:spcPts val="1000"/>
              </a:spcBef>
              <a:spcAft>
                <a:spcPts val="0"/>
              </a:spcAft>
              <a:buNone/>
            </a:pPr>
            <a:r>
              <a:t/>
            </a:r>
            <a:endParaRPr sz="1700"/>
          </a:p>
          <a:p>
            <a:pPr indent="0" lvl="0" marL="0" marR="139700" rtl="0" algn="l">
              <a:lnSpc>
                <a:spcPct val="160000"/>
              </a:lnSpc>
              <a:spcBef>
                <a:spcPts val="1000"/>
              </a:spcBef>
              <a:spcAft>
                <a:spcPts val="0"/>
              </a:spcAft>
              <a:buNone/>
            </a:pPr>
            <a:r>
              <a:t/>
            </a:r>
            <a:endParaRPr sz="1700"/>
          </a:p>
          <a:p>
            <a:pPr indent="0" lvl="0" marL="0" rtl="0" algn="l">
              <a:spcBef>
                <a:spcPts val="1000"/>
              </a:spcBef>
              <a:spcAft>
                <a:spcPts val="1200"/>
              </a:spcAft>
              <a:buNone/>
            </a:pPr>
            <a:r>
              <a:t/>
            </a:r>
            <a:endParaRPr/>
          </a:p>
        </p:txBody>
      </p:sp>
      <p:pic>
        <p:nvPicPr>
          <p:cNvPr id="209" name="Google Shape;209;p24"/>
          <p:cNvPicPr preferRelativeResize="0"/>
          <p:nvPr/>
        </p:nvPicPr>
        <p:blipFill>
          <a:blip r:embed="rId3">
            <a:alphaModFix/>
          </a:blip>
          <a:stretch>
            <a:fillRect/>
          </a:stretch>
        </p:blipFill>
        <p:spPr>
          <a:xfrm>
            <a:off x="672055" y="3262050"/>
            <a:ext cx="7934072" cy="1718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None/>
            </a:pPr>
            <a:r>
              <a:rPr b="1" lang="en" sz="3000">
                <a:latin typeface="Raleway"/>
                <a:ea typeface="Raleway"/>
                <a:cs typeface="Raleway"/>
                <a:sym typeface="Raleway"/>
              </a:rPr>
              <a:t>Enhancement Ideas</a:t>
            </a:r>
            <a:endParaRPr b="1" sz="3000">
              <a:latin typeface="Raleway"/>
              <a:ea typeface="Raleway"/>
              <a:cs typeface="Raleway"/>
              <a:sym typeface="Raleway"/>
            </a:endParaRPr>
          </a:p>
        </p:txBody>
      </p:sp>
      <p:sp>
        <p:nvSpPr>
          <p:cNvPr id="215" name="Google Shape;215;p2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At the end of a maze, find a way to avoid going to the end</a:t>
            </a: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6"/>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0"/>
              </a:spcAft>
              <a:buNone/>
            </a:pPr>
            <a:r>
              <a:rPr b="1" lang="en" sz="3000">
                <a:latin typeface="Raleway"/>
                <a:ea typeface="Raleway"/>
                <a:cs typeface="Raleway"/>
                <a:sym typeface="Raleway"/>
              </a:rPr>
              <a:t>Conclusion</a:t>
            </a:r>
            <a:endParaRPr b="1" sz="3000">
              <a:latin typeface="Raleway"/>
              <a:ea typeface="Raleway"/>
              <a:cs typeface="Raleway"/>
              <a:sym typeface="Raleway"/>
            </a:endParaRPr>
          </a:p>
          <a:p>
            <a:pPr indent="0" lvl="0" marL="0" rtl="0" algn="l">
              <a:spcBef>
                <a:spcPts val="1200"/>
              </a:spcBef>
              <a:spcAft>
                <a:spcPts val="0"/>
              </a:spcAft>
              <a:buNone/>
            </a:pPr>
            <a:r>
              <a:t/>
            </a:r>
            <a:endParaRPr b="1" sz="3000">
              <a:latin typeface="Raleway"/>
              <a:ea typeface="Raleway"/>
              <a:cs typeface="Raleway"/>
              <a:sym typeface="Raleway"/>
            </a:endParaRPr>
          </a:p>
        </p:txBody>
      </p:sp>
      <p:sp>
        <p:nvSpPr>
          <p:cNvPr id="221" name="Google Shape;221;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From each starting position, we can keep moving left, right, up or down until we reach a boundary or a wall. Therefore, from the starting position, we identify all reachable ends by choosing four directions. In each case, the new endpoint will now serve as a new starting point for traversal. The destination clearly hasn't changed. So now we call the same function four times in four directions, each time using the previously obtained new starting point.</a:t>
            </a:r>
            <a:endParaRPr sz="1400"/>
          </a:p>
          <a:p>
            <a:pPr indent="0" lvl="0" marL="0" rtl="0" algn="l">
              <a:spcBef>
                <a:spcPts val="1200"/>
              </a:spcBef>
              <a:spcAft>
                <a:spcPts val="0"/>
              </a:spcAft>
              <a:buNone/>
            </a:pPr>
            <a:r>
              <a:rPr lang="en" sz="1400"/>
              <a:t>If any of the function calls return True, it means we can reach our destination.</a:t>
            </a:r>
            <a:endParaRPr sz="1400"/>
          </a:p>
          <a:p>
            <a:pPr indent="0" lvl="0" marL="0" rtl="0" algn="l">
              <a:spcBef>
                <a:spcPts val="1200"/>
              </a:spcBef>
              <a:spcAft>
                <a:spcPts val="0"/>
              </a:spcAft>
              <a:buNone/>
            </a:pPr>
            <a:r>
              <a:rPr lang="en" sz="1400"/>
              <a:t>Time complexity : O(mn)O(mn). Complete traversal of maze will be done in the worst case. Here, mm and nn refers to the number of rows and coloumns of the maze.</a:t>
            </a:r>
            <a:endParaRPr sz="1400"/>
          </a:p>
          <a:p>
            <a:pPr indent="0" lvl="0" marL="0" rtl="0" algn="l">
              <a:spcBef>
                <a:spcPts val="1200"/>
              </a:spcBef>
              <a:spcAft>
                <a:spcPts val="1200"/>
              </a:spcAft>
              <a:buNone/>
            </a:pPr>
            <a:r>
              <a:rPr lang="en" sz="1400"/>
              <a:t>Space complexity : O(mn)O(mn). visited array of size m*nm∗n is used.</a:t>
            </a: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latin typeface="Raleway"/>
                <a:ea typeface="Raleway"/>
                <a:cs typeface="Raleway"/>
                <a:sym typeface="Raleway"/>
              </a:rPr>
              <a:t>References</a:t>
            </a:r>
            <a:endParaRPr b="1" sz="3000">
              <a:latin typeface="Raleway"/>
              <a:ea typeface="Raleway"/>
              <a:cs typeface="Raleway"/>
              <a:sym typeface="Raleway"/>
            </a:endParaRPr>
          </a:p>
        </p:txBody>
      </p:sp>
      <p:sp>
        <p:nvSpPr>
          <p:cNvPr id="227" name="Google Shape;227;p2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uFill>
                  <a:noFill/>
                </a:uFill>
                <a:hlinkClick r:id="rId3"/>
              </a:rPr>
              <a:t>https://leetcode.com/problems/the-maze/</a:t>
            </a:r>
            <a:endParaRPr sz="1700"/>
          </a:p>
          <a:p>
            <a:pPr indent="0" lvl="0" marL="0" rtl="0" algn="l">
              <a:spcBef>
                <a:spcPts val="1200"/>
              </a:spcBef>
              <a:spcAft>
                <a:spcPts val="0"/>
              </a:spcAft>
              <a:buNone/>
            </a:pPr>
            <a:r>
              <a:rPr lang="en" sz="1700">
                <a:uFill>
                  <a:noFill/>
                </a:uFill>
                <a:hlinkClick r:id="rId4"/>
              </a:rPr>
              <a:t>https://github.com/grandyang/leetcode/issues/490</a:t>
            </a:r>
            <a:endParaRPr sz="1700"/>
          </a:p>
          <a:p>
            <a:pPr indent="0" lvl="0" marL="0" rtl="0" algn="l">
              <a:spcBef>
                <a:spcPts val="1200"/>
              </a:spcBef>
              <a:spcAft>
                <a:spcPts val="0"/>
              </a:spcAft>
              <a:buNone/>
            </a:pPr>
            <a:r>
              <a:rPr lang="en" sz="1700">
                <a:uFill>
                  <a:noFill/>
                </a:uFill>
                <a:hlinkClick r:id="rId5"/>
              </a:rPr>
              <a:t>https://www.geeksforgeeks.org/depth-first-search-or-dfs-for-a-graph/</a:t>
            </a:r>
            <a:endParaRPr sz="1700"/>
          </a:p>
          <a:p>
            <a:pPr indent="0" lvl="0" marL="0" rtl="0" algn="l">
              <a:spcBef>
                <a:spcPts val="1200"/>
              </a:spcBef>
              <a:spcAft>
                <a:spcPts val="0"/>
              </a:spcAft>
              <a:buNone/>
            </a:pPr>
            <a:r>
              <a:rPr lang="en" sz="1700">
                <a:uFill>
                  <a:noFill/>
                </a:uFill>
                <a:hlinkClick r:id="rId6"/>
              </a:rPr>
              <a:t>https://www.youtube.com/watch?v=e_75Z90j0IM</a:t>
            </a:r>
            <a:endParaRPr/>
          </a:p>
          <a:p>
            <a:pPr indent="0" lvl="0" marL="0" rtl="0" algn="l">
              <a:spcBef>
                <a:spcPts val="1200"/>
              </a:spcBef>
              <a:spcAft>
                <a:spcPts val="0"/>
              </a:spcAft>
              <a:buNone/>
            </a:pPr>
            <a:r>
              <a:rPr lang="en" sz="1700">
                <a:uFill>
                  <a:noFill/>
                </a:uFill>
                <a:hlinkClick r:id="rId7"/>
              </a:rPr>
              <a:t>https://www.youtube.com/watch?v=W9F8fDQj7Ok</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latin typeface="Raleway"/>
                <a:ea typeface="Raleway"/>
                <a:cs typeface="Raleway"/>
                <a:sym typeface="Raleway"/>
              </a:rPr>
              <a:t>Table of Contents</a:t>
            </a:r>
            <a:endParaRPr sz="2800"/>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Introduction</a:t>
            </a:r>
            <a:endParaRPr sz="1700"/>
          </a:p>
          <a:p>
            <a:pPr indent="-336550" lvl="0" marL="457200" rtl="0" algn="l">
              <a:spcBef>
                <a:spcPts val="0"/>
              </a:spcBef>
              <a:spcAft>
                <a:spcPts val="0"/>
              </a:spcAft>
              <a:buSzPts val="1700"/>
              <a:buChar char="●"/>
            </a:pPr>
            <a:r>
              <a:rPr lang="en" sz="1700"/>
              <a:t>Design</a:t>
            </a:r>
            <a:endParaRPr sz="1700"/>
          </a:p>
          <a:p>
            <a:pPr indent="-336550" lvl="0" marL="457200" rtl="0" algn="l">
              <a:spcBef>
                <a:spcPts val="0"/>
              </a:spcBef>
              <a:spcAft>
                <a:spcPts val="0"/>
              </a:spcAft>
              <a:buSzPts val="1700"/>
              <a:buChar char="●"/>
            </a:pPr>
            <a:r>
              <a:rPr lang="en" sz="1700"/>
              <a:t>Implementation</a:t>
            </a:r>
            <a:endParaRPr sz="1700"/>
          </a:p>
          <a:p>
            <a:pPr indent="-336550" lvl="0" marL="457200" rtl="0" algn="l">
              <a:spcBef>
                <a:spcPts val="0"/>
              </a:spcBef>
              <a:spcAft>
                <a:spcPts val="0"/>
              </a:spcAft>
              <a:buSzPts val="1700"/>
              <a:buChar char="●"/>
            </a:pPr>
            <a:r>
              <a:rPr lang="en" sz="1700"/>
              <a:t>Test</a:t>
            </a:r>
            <a:endParaRPr sz="1700"/>
          </a:p>
          <a:p>
            <a:pPr indent="-336550" lvl="0" marL="457200" rtl="0" algn="l">
              <a:spcBef>
                <a:spcPts val="0"/>
              </a:spcBef>
              <a:spcAft>
                <a:spcPts val="0"/>
              </a:spcAft>
              <a:buSzPts val="1700"/>
              <a:buChar char="●"/>
            </a:pPr>
            <a:r>
              <a:rPr lang="en" sz="1700"/>
              <a:t>Enhancement Ideas</a:t>
            </a:r>
            <a:endParaRPr sz="1700"/>
          </a:p>
          <a:p>
            <a:pPr indent="-336550" lvl="0" marL="457200" rtl="0" algn="l">
              <a:spcBef>
                <a:spcPts val="0"/>
              </a:spcBef>
              <a:spcAft>
                <a:spcPts val="0"/>
              </a:spcAft>
              <a:buSzPts val="1700"/>
              <a:buChar char="●"/>
            </a:pPr>
            <a:r>
              <a:rPr lang="en" sz="1700"/>
              <a:t>Conclusion</a:t>
            </a:r>
            <a:endParaRPr sz="1700"/>
          </a:p>
          <a:p>
            <a:pPr indent="-336550" lvl="0" marL="457200" rtl="0" algn="l">
              <a:spcBef>
                <a:spcPts val="0"/>
              </a:spcBef>
              <a:spcAft>
                <a:spcPts val="0"/>
              </a:spcAft>
              <a:buSzPts val="1700"/>
              <a:buChar char="●"/>
            </a:pPr>
            <a:r>
              <a:rPr lang="en" sz="1700"/>
              <a:t>References</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latin typeface="Raleway"/>
                <a:ea typeface="Raleway"/>
                <a:cs typeface="Raleway"/>
                <a:sym typeface="Raleway"/>
              </a:rPr>
              <a:t>Introduction</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There is a ball in a maze with empty spaces and walls. The ball can go through empty spaces by rolling up, down, left or right, but it won't stop rolling until hitting a wall. When the ball stops, it could choose the next direction.</a:t>
            </a:r>
            <a:endParaRPr sz="1700"/>
          </a:p>
          <a:p>
            <a:pPr indent="0" lvl="0" marL="0" rtl="0" algn="l">
              <a:spcBef>
                <a:spcPts val="1200"/>
              </a:spcBef>
              <a:spcAft>
                <a:spcPts val="1200"/>
              </a:spcAft>
              <a:buNone/>
            </a:pPr>
            <a:r>
              <a:rPr lang="en" sz="1700"/>
              <a:t>For this project, I am going to focus on using  Depth-First Traversal Algorithm to find the shortest path for the same maze.</a:t>
            </a:r>
            <a:endParaRPr sz="1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3000">
                <a:latin typeface="Raleway"/>
                <a:ea typeface="Raleway"/>
                <a:cs typeface="Raleway"/>
                <a:sym typeface="Raleway"/>
              </a:rPr>
              <a:t>Design</a:t>
            </a:r>
            <a:endParaRPr b="1" sz="3000">
              <a:latin typeface="Raleway"/>
              <a:ea typeface="Raleway"/>
              <a:cs typeface="Raleway"/>
              <a:sym typeface="Raleway"/>
            </a:endParaRPr>
          </a:p>
          <a:p>
            <a:pPr indent="0" lvl="0" marL="0" rtl="0" algn="l">
              <a:spcBef>
                <a:spcPts val="0"/>
              </a:spcBef>
              <a:spcAft>
                <a:spcPts val="0"/>
              </a:spcAft>
              <a:buNone/>
            </a:pPr>
            <a:r>
              <a:t/>
            </a:r>
            <a:endParaRPr b="1" sz="3000">
              <a:latin typeface="Raleway"/>
              <a:ea typeface="Raleway"/>
              <a:cs typeface="Raleway"/>
              <a:sym typeface="Raleway"/>
            </a:endParaRPr>
          </a:p>
        </p:txBody>
      </p:sp>
      <p:sp>
        <p:nvSpPr>
          <p:cNvPr id="153" name="Google Shape;153;p16"/>
          <p:cNvSpPr txBox="1"/>
          <p:nvPr>
            <p:ph idx="1" type="body"/>
          </p:nvPr>
        </p:nvSpPr>
        <p:spPr>
          <a:xfrm>
            <a:off x="1297500" y="952500"/>
            <a:ext cx="7038900" cy="3765300"/>
          </a:xfrm>
          <a:prstGeom prst="rect">
            <a:avLst/>
          </a:prstGeom>
        </p:spPr>
        <p:txBody>
          <a:bodyPr anchorCtr="0" anchor="t" bIns="91425" lIns="91425" spcFirstLastPara="1" rIns="91425" wrap="square" tIns="91425">
            <a:normAutofit fontScale="70000" lnSpcReduction="20000"/>
          </a:bodyPr>
          <a:lstStyle/>
          <a:p>
            <a:pPr indent="-335280" lvl="0" marL="457200" rtl="0" algn="l">
              <a:spcBef>
                <a:spcPts val="1200"/>
              </a:spcBef>
              <a:spcAft>
                <a:spcPts val="0"/>
              </a:spcAft>
              <a:buSzPct val="100000"/>
              <a:buAutoNum type="alphaLcPeriod"/>
            </a:pPr>
            <a:r>
              <a:rPr b="1" lang="en" sz="2400" u="sng"/>
              <a:t>Identify and understand the problems.</a:t>
            </a:r>
            <a:endParaRPr b="1" sz="2400" u="sng"/>
          </a:p>
          <a:p>
            <a:pPr indent="0" lvl="0" marL="0" rtl="0" algn="l">
              <a:spcBef>
                <a:spcPts val="1200"/>
              </a:spcBef>
              <a:spcAft>
                <a:spcPts val="0"/>
              </a:spcAft>
              <a:buNone/>
            </a:pPr>
            <a:r>
              <a:rPr lang="en" sz="2400"/>
              <a:t>There is a ball in a maze with empty spaces and walls. The ball can go through empty spaces by rolling up, down, left or right, but it won't stop rolling until hitting a wall. When the ball stops, it could choose the next direction.</a:t>
            </a:r>
            <a:endParaRPr sz="2400"/>
          </a:p>
          <a:p>
            <a:pPr indent="0" lvl="0" marL="0" rtl="0" algn="l">
              <a:spcBef>
                <a:spcPts val="1000"/>
              </a:spcBef>
              <a:spcAft>
                <a:spcPts val="0"/>
              </a:spcAft>
              <a:buNone/>
            </a:pPr>
            <a:r>
              <a:rPr lang="en" sz="2400"/>
              <a:t>Given the ball's start position, the destination and the maze, determine whether the ball could stop at the destination.</a:t>
            </a:r>
            <a:endParaRPr sz="2400"/>
          </a:p>
          <a:p>
            <a:pPr indent="0" lvl="0" marL="0" rtl="0" algn="l">
              <a:spcBef>
                <a:spcPts val="1000"/>
              </a:spcBef>
              <a:spcAft>
                <a:spcPts val="0"/>
              </a:spcAft>
              <a:buNone/>
            </a:pPr>
            <a:r>
              <a:rPr lang="en" sz="2400"/>
              <a:t>The maze is represented by a binary 2D array. 1 means the wall and 0 means the empty space. You may assume that the borders of the maze are all walls. The start and destination coordinates are represented by row and column indexes.</a:t>
            </a:r>
            <a:endParaRPr sz="2400">
              <a:solidFill>
                <a:srgbClr val="333333"/>
              </a:solidFill>
              <a:highlight>
                <a:srgbClr val="FFFFFF"/>
              </a:highlight>
              <a:latin typeface="Arial"/>
              <a:ea typeface="Arial"/>
              <a:cs typeface="Arial"/>
              <a:sym typeface="Arial"/>
            </a:endParaRPr>
          </a:p>
          <a:p>
            <a:pPr indent="0" lvl="0" marL="0" rtl="0" algn="l">
              <a:spcBef>
                <a:spcPts val="10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3000">
                <a:latin typeface="Raleway"/>
                <a:ea typeface="Raleway"/>
                <a:cs typeface="Raleway"/>
                <a:sym typeface="Raleway"/>
              </a:rPr>
              <a:t>Design</a:t>
            </a:r>
            <a:endParaRPr b="1" sz="3000">
              <a:latin typeface="Raleway"/>
              <a:ea typeface="Raleway"/>
              <a:cs typeface="Raleway"/>
              <a:sym typeface="Raleway"/>
            </a:endParaRPr>
          </a:p>
          <a:p>
            <a:pPr indent="0" lvl="0" marL="0" rtl="0" algn="l">
              <a:spcBef>
                <a:spcPts val="0"/>
              </a:spcBef>
              <a:spcAft>
                <a:spcPts val="0"/>
              </a:spcAft>
              <a:buNone/>
            </a:pPr>
            <a:r>
              <a:t/>
            </a:r>
            <a:endParaRPr b="1" sz="3000">
              <a:latin typeface="Raleway"/>
              <a:ea typeface="Raleway"/>
              <a:cs typeface="Raleway"/>
              <a:sym typeface="Raleway"/>
            </a:endParaRPr>
          </a:p>
        </p:txBody>
      </p:sp>
      <p:sp>
        <p:nvSpPr>
          <p:cNvPr id="159" name="Google Shape;159;p17"/>
          <p:cNvSpPr txBox="1"/>
          <p:nvPr>
            <p:ph idx="1" type="body"/>
          </p:nvPr>
        </p:nvSpPr>
        <p:spPr>
          <a:xfrm>
            <a:off x="1297500" y="952500"/>
            <a:ext cx="7038900" cy="3765300"/>
          </a:xfrm>
          <a:prstGeom prst="rect">
            <a:avLst/>
          </a:prstGeom>
        </p:spPr>
        <p:txBody>
          <a:bodyPr anchorCtr="0" anchor="t" bIns="91425" lIns="91425" spcFirstLastPara="1" rIns="91425" wrap="square" tIns="91425">
            <a:normAutofit fontScale="47500" lnSpcReduction="20000"/>
          </a:bodyPr>
          <a:lstStyle/>
          <a:p>
            <a:pPr indent="0" lvl="0" marL="0" rtl="0" algn="l">
              <a:spcBef>
                <a:spcPts val="1200"/>
              </a:spcBef>
              <a:spcAft>
                <a:spcPts val="0"/>
              </a:spcAft>
              <a:buNone/>
            </a:pPr>
            <a:r>
              <a:rPr b="1" lang="en" sz="2400"/>
              <a:t>b.</a:t>
            </a:r>
            <a:r>
              <a:rPr b="1" lang="en" sz="2400"/>
              <a:t> </a:t>
            </a:r>
            <a:r>
              <a:rPr lang="en" sz="2400"/>
              <a:t>  </a:t>
            </a:r>
            <a:r>
              <a:rPr b="1" lang="en" sz="2400" u="sng"/>
              <a:t>I</a:t>
            </a:r>
            <a:r>
              <a:rPr b="1" lang="en" sz="2400" u="sng"/>
              <a:t>nvestigate to find possible solutions which may include your own solution.</a:t>
            </a:r>
            <a:endParaRPr b="1" sz="2400" u="sng"/>
          </a:p>
          <a:p>
            <a:pPr indent="0" lvl="0" marL="0" rtl="0" algn="l">
              <a:spcBef>
                <a:spcPts val="1200"/>
              </a:spcBef>
              <a:spcAft>
                <a:spcPts val="0"/>
              </a:spcAft>
              <a:buNone/>
            </a:pPr>
            <a:r>
              <a:rPr lang="en" sz="2400"/>
              <a:t>We can use the DFS method, assuming that each cell has four possibilities: up, down, left and right. One of the simplest solutions for traversal is to do a depth-first search. In this case, we choose one path at a time and go as far down the tree as possible before moving on to the next path. To achieve this, we use the recursive function DFS (maze, Start, Destination, visited). This function takes as arguments the given Maze array, the starting and destination locations, and the array accessed. Visited Array is a two-dimensional Boolean array that is the same size as Mazaze. The True value at visited[I][j]visited[I][j] indicates that the current location has been reached in advance during the path traversal. We use this array to keep track of repeated occurrences of the same path. When we reach a specific location in the maze, we mark True at the current location of the Visited array.</a:t>
            </a:r>
            <a:endParaRPr sz="2400"/>
          </a:p>
          <a:p>
            <a:pPr indent="0" lvl="0" marL="0" rtl="0" algn="l">
              <a:spcBef>
                <a:spcPts val="1000"/>
              </a:spcBef>
              <a:spcAft>
                <a:spcPts val="0"/>
              </a:spcAft>
              <a:buNone/>
            </a:pPr>
            <a:r>
              <a:rPr lang="en" sz="2400"/>
              <a:t>From each starting position, we can keep moving left, right, up or down until we reach a boundary or a wall. Therefore, from the starting position, we identify all reachable ends by choosing four directions. In each case, the new endpoint will now serve as a new starting point for traversal. The destination clearly hasn't changed. So now we call the same function four times in four directions, each time using the previously obtained new starting point.</a:t>
            </a:r>
            <a:endParaRPr sz="2400"/>
          </a:p>
          <a:p>
            <a:pPr indent="0" lvl="0" marL="0" rtl="0" algn="l">
              <a:spcBef>
                <a:spcPts val="1000"/>
              </a:spcBef>
              <a:spcAft>
                <a:spcPts val="0"/>
              </a:spcAft>
              <a:buNone/>
            </a:pPr>
            <a:r>
              <a:rPr lang="en" sz="2400"/>
              <a:t>If any of the function calls return True, it means we can reach our destination.</a:t>
            </a:r>
            <a:endParaRPr sz="2400"/>
          </a:p>
          <a:p>
            <a:pPr indent="0" lvl="0" marL="0" rtl="0" algn="l">
              <a:spcBef>
                <a:spcPts val="1000"/>
              </a:spcBef>
              <a:spcAft>
                <a:spcPts val="0"/>
              </a:spcAft>
              <a:buNone/>
            </a:pPr>
            <a:r>
              <a:t/>
            </a:r>
            <a:endParaRPr sz="2400"/>
          </a:p>
          <a:p>
            <a:pPr indent="0" lvl="0" marL="0" rtl="0" algn="l">
              <a:spcBef>
                <a:spcPts val="10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3000">
                <a:latin typeface="Raleway"/>
                <a:ea typeface="Raleway"/>
                <a:cs typeface="Raleway"/>
                <a:sym typeface="Raleway"/>
              </a:rPr>
              <a:t>Design</a:t>
            </a:r>
            <a:endParaRPr b="1" sz="3000">
              <a:latin typeface="Raleway"/>
              <a:ea typeface="Raleway"/>
              <a:cs typeface="Raleway"/>
              <a:sym typeface="Raleway"/>
            </a:endParaRPr>
          </a:p>
          <a:p>
            <a:pPr indent="0" lvl="0" marL="0" rtl="0" algn="l">
              <a:spcBef>
                <a:spcPts val="0"/>
              </a:spcBef>
              <a:spcAft>
                <a:spcPts val="0"/>
              </a:spcAft>
              <a:buNone/>
            </a:pPr>
            <a:r>
              <a:t/>
            </a:r>
            <a:endParaRPr b="1" sz="3000">
              <a:latin typeface="Raleway"/>
              <a:ea typeface="Raleway"/>
              <a:cs typeface="Raleway"/>
              <a:sym typeface="Raleway"/>
            </a:endParaRPr>
          </a:p>
        </p:txBody>
      </p:sp>
      <p:sp>
        <p:nvSpPr>
          <p:cNvPr id="165" name="Google Shape;165;p18"/>
          <p:cNvSpPr txBox="1"/>
          <p:nvPr>
            <p:ph idx="1" type="body"/>
          </p:nvPr>
        </p:nvSpPr>
        <p:spPr>
          <a:xfrm>
            <a:off x="1297500" y="952500"/>
            <a:ext cx="7038900" cy="3765300"/>
          </a:xfrm>
          <a:prstGeom prst="rect">
            <a:avLst/>
          </a:prstGeom>
        </p:spPr>
        <p:txBody>
          <a:bodyPr anchorCtr="0" anchor="t" bIns="91425" lIns="91425" spcFirstLastPara="1" rIns="91425" wrap="square" tIns="91425">
            <a:normAutofit fontScale="55000" lnSpcReduction="10000"/>
          </a:bodyPr>
          <a:lstStyle/>
          <a:p>
            <a:pPr indent="0" lvl="0" marL="0" rtl="0" algn="l">
              <a:spcBef>
                <a:spcPts val="1200"/>
              </a:spcBef>
              <a:spcAft>
                <a:spcPts val="0"/>
              </a:spcAft>
              <a:buNone/>
            </a:pPr>
            <a:r>
              <a:rPr b="1" lang="en" sz="2400"/>
              <a:t>c.   Theoretically compare the solutions and select the best one.</a:t>
            </a:r>
            <a:endParaRPr b="1" sz="2400" u="sng"/>
          </a:p>
          <a:p>
            <a:pPr indent="0" lvl="0" marL="0" rtl="0" algn="l">
              <a:spcBef>
                <a:spcPts val="1200"/>
              </a:spcBef>
              <a:spcAft>
                <a:spcPts val="0"/>
              </a:spcAft>
              <a:buNone/>
            </a:pPr>
            <a:r>
              <a:rPr lang="en" sz="2400"/>
              <a:t>We also can use BFS. To do this, we use a queue. We start with the starting position of the ball. For each current location, we add all possible new locations to the queue queue as new start locations by traversing all four directions (until we reach the wall or boundary) and mark these locations True in the Visited array. When all directions are covered, we remove a position value ss from the front of the queue queue and continue the same process with SS as the new starting position.</a:t>
            </a:r>
            <a:endParaRPr sz="2400"/>
          </a:p>
          <a:p>
            <a:pPr indent="0" lvl="0" marL="0" rtl="0" algn="l">
              <a:spcBef>
                <a:spcPts val="1000"/>
              </a:spcBef>
              <a:spcAft>
                <a:spcPts val="0"/>
              </a:spcAft>
              <a:buNone/>
            </a:pPr>
            <a:r>
              <a:rPr lang="en" sz="2400"/>
              <a:t>Additionally, to select the direction of movement, we use a dirdir array that contains four entries. Each term represents a one-dimensional direction of movement. To move in a particular direction, we keep adding specific entries to the dirs array until we hit a wall or a boundary. For a particular starting position, we add dirdir to all four possible directions.</a:t>
            </a:r>
            <a:endParaRPr sz="2400"/>
          </a:p>
          <a:p>
            <a:pPr indent="0" lvl="0" marL="0" rtl="0" algn="l">
              <a:spcBef>
                <a:spcPts val="1000"/>
              </a:spcBef>
              <a:spcAft>
                <a:spcPts val="0"/>
              </a:spcAft>
              <a:buNone/>
            </a:pPr>
            <a:r>
              <a:rPr lang="en" sz="2400"/>
              <a:t>If we arrive at the destination at any time, we return True, indicating that we can get there from the starting position.</a:t>
            </a:r>
            <a:endParaRPr sz="2400"/>
          </a:p>
          <a:p>
            <a:pPr indent="0" lvl="0" marL="0" rtl="0" algn="l">
              <a:spcBef>
                <a:spcPts val="1000"/>
              </a:spcBef>
              <a:spcAft>
                <a:spcPts val="1200"/>
              </a:spcAft>
              <a:buNone/>
            </a:pPr>
            <a:r>
              <a:rPr lang="en" sz="2400"/>
              <a:t>So I select the</a:t>
            </a:r>
            <a:r>
              <a:rPr b="1" lang="en" sz="2400"/>
              <a:t> DFS</a:t>
            </a:r>
            <a:r>
              <a:rPr lang="en" sz="2400"/>
              <a:t> one.</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latin typeface="Raleway"/>
                <a:ea typeface="Raleway"/>
                <a:cs typeface="Raleway"/>
                <a:sym typeface="Raleway"/>
              </a:rPr>
              <a:t>Implementation</a:t>
            </a:r>
            <a:endParaRPr/>
          </a:p>
        </p:txBody>
      </p:sp>
      <p:sp>
        <p:nvSpPr>
          <p:cNvPr id="171" name="Google Shape;171;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2" name="Google Shape;172;p19"/>
          <p:cNvPicPr preferRelativeResize="0"/>
          <p:nvPr/>
        </p:nvPicPr>
        <p:blipFill>
          <a:blip r:embed="rId3">
            <a:alphaModFix/>
          </a:blip>
          <a:stretch>
            <a:fillRect/>
          </a:stretch>
        </p:blipFill>
        <p:spPr>
          <a:xfrm>
            <a:off x="1176600" y="1199350"/>
            <a:ext cx="6958876" cy="3496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latin typeface="Raleway"/>
                <a:ea typeface="Raleway"/>
                <a:cs typeface="Raleway"/>
                <a:sym typeface="Raleway"/>
              </a:rPr>
              <a:t>Implementation</a:t>
            </a:r>
            <a:endParaRPr/>
          </a:p>
        </p:txBody>
      </p:sp>
      <p:sp>
        <p:nvSpPr>
          <p:cNvPr id="178" name="Google Shape;178;p2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9" name="Google Shape;179;p20"/>
          <p:cNvPicPr preferRelativeResize="0"/>
          <p:nvPr/>
        </p:nvPicPr>
        <p:blipFill>
          <a:blip r:embed="rId3">
            <a:alphaModFix/>
          </a:blip>
          <a:stretch>
            <a:fillRect/>
          </a:stretch>
        </p:blipFill>
        <p:spPr>
          <a:xfrm>
            <a:off x="1445550" y="1057825"/>
            <a:ext cx="6443402" cy="39175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latin typeface="Raleway"/>
                <a:ea typeface="Raleway"/>
                <a:cs typeface="Raleway"/>
                <a:sym typeface="Raleway"/>
              </a:rPr>
              <a:t>Implementation</a:t>
            </a:r>
            <a:endParaRPr/>
          </a:p>
        </p:txBody>
      </p:sp>
      <p:sp>
        <p:nvSpPr>
          <p:cNvPr id="185" name="Google Shape;185;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6" name="Google Shape;186;p21"/>
          <p:cNvPicPr preferRelativeResize="0"/>
          <p:nvPr/>
        </p:nvPicPr>
        <p:blipFill>
          <a:blip r:embed="rId3">
            <a:alphaModFix/>
          </a:blip>
          <a:stretch>
            <a:fillRect/>
          </a:stretch>
        </p:blipFill>
        <p:spPr>
          <a:xfrm>
            <a:off x="76200" y="1205750"/>
            <a:ext cx="8959252" cy="37315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